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81" r:id="rId5"/>
    <p:sldId id="284" r:id="rId6"/>
    <p:sldId id="280" r:id="rId7"/>
    <p:sldId id="278" r:id="rId8"/>
    <p:sldId id="293" r:id="rId9"/>
    <p:sldId id="273" r:id="rId10"/>
    <p:sldId id="279" r:id="rId11"/>
    <p:sldId id="265" r:id="rId12"/>
    <p:sldId id="277" r:id="rId13"/>
    <p:sldId id="266" r:id="rId14"/>
    <p:sldId id="28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879" autoAdjust="0"/>
  </p:normalViewPr>
  <p:slideViewPr>
    <p:cSldViewPr snapToGrid="0">
      <p:cViewPr varScale="1">
        <p:scale>
          <a:sx n="56" d="100"/>
          <a:sy n="56" d="100"/>
        </p:scale>
        <p:origin x="312" y="27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7/23/2025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7/23/2025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2986387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7/23/2025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7/23/2025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7/23/2025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b="1" dirty="0"/>
              <a:t>Neural Network Zoo, Deep Learning for Kids, and </a:t>
            </a:r>
            <a:r>
              <a:rPr lang="en-US" b="1" i="1" dirty="0"/>
              <a:t>Arrival</a:t>
            </a:r>
            <a:br>
              <a:rPr lang="en-US" b="1" dirty="0"/>
            </a:br>
            <a:r>
              <a:rPr lang="en-US" b="1" dirty="0"/>
              <a:t>Author</a:t>
            </a:r>
            <a:r>
              <a:rPr lang="en-US" dirty="0"/>
              <a:t>: Grisel Barrera</a:t>
            </a:r>
            <a:br>
              <a:rPr lang="en-US" dirty="0"/>
            </a:br>
            <a:r>
              <a:rPr lang="en-US" b="1" dirty="0"/>
              <a:t>Course</a:t>
            </a:r>
            <a:r>
              <a:rPr lang="en-US" dirty="0"/>
              <a:t>: ITAI2376 - Artificial Intelligence Applications</a:t>
            </a:r>
            <a:br>
              <a:rPr lang="en-US" dirty="0"/>
            </a:br>
            <a:r>
              <a:rPr lang="en-US" b="1" dirty="0"/>
              <a:t>Date</a:t>
            </a:r>
            <a:r>
              <a:rPr lang="en-US" dirty="0"/>
              <a:t>: July 23, 2025</a:t>
            </a:r>
            <a:br>
              <a:rPr lang="en-US" dirty="0"/>
            </a:br>
            <a:endParaRPr lang="en-US" dirty="0"/>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5583341"/>
          </a:xfrm>
          <a:noFill/>
        </p:spPr>
        <p:txBody>
          <a:bodyPr anchor="ctr"/>
          <a:lstStyle/>
          <a:p>
            <a:r>
              <a:rPr lang="en-US" sz="2000" b="1" i="1" dirty="0"/>
              <a:t>Arrival</a:t>
            </a:r>
            <a:r>
              <a:rPr lang="en-US" sz="2000" b="1" dirty="0"/>
              <a:t> - Ethical Reflections and Conclusion</a:t>
            </a:r>
            <a:br>
              <a:rPr lang="en-US" sz="2000" b="1" dirty="0"/>
            </a:br>
            <a:br>
              <a:rPr lang="en-US" sz="2000" dirty="0"/>
            </a:br>
            <a:r>
              <a:rPr lang="en-US" sz="2000" dirty="0"/>
              <a:t>“</a:t>
            </a:r>
            <a:r>
              <a:rPr lang="en-US" sz="2000" i="1" dirty="0"/>
              <a:t>Arrival</a:t>
            </a:r>
            <a:r>
              <a:rPr lang="en-US" sz="2000" dirty="0"/>
              <a:t> prompted reflections on ethical AI, emphasizing transparency to avoid bias, as documented in my portfolio. My ITAA project applied these principles to ensure fair task automation. Explore my full journey at my GitHub repository, and thank you for watching!”</a:t>
            </a:r>
            <a:br>
              <a:rPr lang="en-US" sz="2000" dirty="0"/>
            </a:br>
            <a:r>
              <a:rPr lang="en-US" sz="2000" b="1" dirty="0"/>
              <a:t>Content</a:t>
            </a:r>
            <a:r>
              <a:rPr lang="en-US" sz="2000" dirty="0"/>
              <a:t>:</a:t>
            </a:r>
            <a:br>
              <a:rPr lang="en-US" sz="2000" dirty="0"/>
            </a:br>
            <a:r>
              <a:rPr lang="en-US" sz="2000" b="1" dirty="0"/>
              <a:t>Reflection</a:t>
            </a:r>
            <a:r>
              <a:rPr lang="en-US" sz="2000" dirty="0"/>
              <a:t>: Ethical AI design, transparency</a:t>
            </a:r>
            <a:br>
              <a:rPr lang="en-US" sz="2000" dirty="0"/>
            </a:br>
            <a:r>
              <a:rPr lang="en-US" sz="2000" b="1" dirty="0"/>
              <a:t>Key Takeaway</a:t>
            </a:r>
            <a:r>
              <a:rPr lang="en-US" sz="2000" dirty="0"/>
              <a:t>: Technical and ethical AI skills from ITAI2376</a:t>
            </a:r>
            <a:br>
              <a:rPr lang="en-US" sz="2000" dirty="0"/>
            </a:br>
            <a:r>
              <a:rPr lang="en-US" sz="2000" b="1" dirty="0"/>
              <a:t>Portfolio</a:t>
            </a:r>
            <a:r>
              <a:rPr lang="en-US" sz="2000" dirty="0"/>
              <a:t>: https://github.com/yourusername/ITAI2376-Portfolio</a:t>
            </a:r>
            <a:br>
              <a:rPr lang="en-US" sz="2000" dirty="0"/>
            </a:br>
            <a:r>
              <a:rPr lang="en-US" sz="2000" b="1" dirty="0"/>
              <a:t>Contact</a:t>
            </a:r>
            <a:r>
              <a:rPr lang="en-US" sz="2000" dirty="0"/>
              <a:t>: Grisel Barrera ([email@example.com])</a:t>
            </a:r>
            <a:br>
              <a:rPr lang="en-US" sz="2000" dirty="0"/>
            </a:br>
            <a:r>
              <a:rPr lang="en-US" sz="2000" b="1" dirty="0"/>
              <a:t>Visuals</a:t>
            </a:r>
            <a:r>
              <a:rPr lang="en-US" sz="2000" dirty="0"/>
              <a:t>: QR code to GitHub, AI-themed background. Create QR at https://www.qrcode-monkey.com.</a:t>
            </a:r>
            <a:br>
              <a:rPr lang="en-US" sz="2000" dirty="0"/>
            </a:br>
            <a:r>
              <a:rPr lang="en-US" sz="2000" b="1" dirty="0"/>
              <a:t>Attribution</a:t>
            </a:r>
            <a:r>
              <a:rPr lang="en-US" sz="2000" dirty="0"/>
              <a:t>: Footer: “Image by Google DeepMind on </a:t>
            </a:r>
            <a:r>
              <a:rPr lang="en-US" sz="2000" dirty="0" err="1"/>
              <a:t>Unsplash</a:t>
            </a:r>
            <a:r>
              <a:rPr lang="en-US" sz="2000" dirty="0"/>
              <a:t>, QR code by Grisel Barrera”</a:t>
            </a:r>
            <a:br>
              <a:rPr lang="en-US" dirty="0"/>
            </a:br>
            <a:endParaRPr lang="en-US" dirty="0"/>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5857663"/>
            <a:ext cx="45719" cy="45719"/>
          </a:xfrm>
          <a:noFill/>
        </p:spPr>
        <p:txBody>
          <a:bodyPr vert="horz" lIns="91440" tIns="45720" rIns="91440" bIns="45720" rtlCol="0" anchor="t">
            <a:normAutofit fontScale="25000" lnSpcReduction="20000"/>
          </a:bodyPr>
          <a:lstStyle/>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flipH="1" flipV="1">
            <a:off x="11353799" y="5903382"/>
            <a:ext cx="45719" cy="45719"/>
          </a:xfrm>
          <a:noFill/>
        </p:spPr>
        <p:txBody>
          <a:bodyPr>
            <a:normAutofit fontScale="25000" lnSpcReduction="20000"/>
          </a:bodyPr>
          <a:lstStyle/>
          <a:p>
            <a:endParaRPr lang="en-US" dirty="0"/>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Grisel Barrera</a:t>
            </a:r>
          </a:p>
          <a:p>
            <a:r>
              <a:rPr lang="en-US" dirty="0"/>
              <a:t>ITAI 2376</a:t>
            </a:r>
          </a:p>
          <a:p>
            <a:r>
              <a:rPr lang="en-US" dirty="0"/>
              <a:t>July 22, 2025</a:t>
            </a:r>
          </a:p>
          <a:p>
            <a:endParaRPr lang="en-US" dirty="0"/>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br>
              <a:rPr lang="en-US" dirty="0"/>
            </a:br>
            <a:endParaRPr lang="en-US" dirty="0"/>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5" name="Content Placeholder 4">
            <a:extLst>
              <a:ext uri="{FF2B5EF4-FFF2-40B4-BE49-F238E27FC236}">
                <a16:creationId xmlns:a16="http://schemas.microsoft.com/office/drawing/2014/main" id="{2A87ACB3-3143-70AA-1029-99D577550EB5}"/>
              </a:ext>
            </a:extLst>
          </p:cNvPr>
          <p:cNvSpPr>
            <a:spLocks noGrp="1"/>
          </p:cNvSpPr>
          <p:nvPr>
            <p:ph idx="1"/>
          </p:nvPr>
        </p:nvSpPr>
        <p:spPr>
          <a:xfrm>
            <a:off x="5917721" y="741872"/>
            <a:ext cx="6115050" cy="5227607"/>
          </a:xfrm>
        </p:spPr>
        <p:txBody>
          <a:bodyPr>
            <a:noAutofit/>
          </a:bodyPr>
          <a:lstStyle/>
          <a:p>
            <a:r>
              <a:rPr lang="en-US" sz="1050" dirty="0"/>
              <a:t>The Neural Network Zoo module introduced architectures like CNNs for image recognition and RNNs for language tasks. I studied how layers process data, with neurons using activation functions like ReLU. The article ‘Neural Networks and Deep Learning’ by Michael Nielsen clarified how architectures power AI applications like my ITAA project.”</a:t>
            </a:r>
            <a:br>
              <a:rPr lang="en-US" sz="1050" dirty="0"/>
            </a:br>
            <a:r>
              <a:rPr lang="en-US" sz="1050" b="1" dirty="0"/>
              <a:t>Content</a:t>
            </a:r>
            <a:r>
              <a:rPr lang="en-US" sz="1050" dirty="0"/>
              <a:t>:</a:t>
            </a:r>
            <a:br>
              <a:rPr lang="en-US" sz="1050" dirty="0"/>
            </a:br>
            <a:r>
              <a:rPr lang="en-US" sz="1050" b="1" dirty="0"/>
              <a:t>Module</a:t>
            </a:r>
            <a:r>
              <a:rPr lang="en-US" sz="1050" dirty="0"/>
              <a:t>: Neural Network Zoo</a:t>
            </a:r>
            <a:br>
              <a:rPr lang="en-US" sz="1050" dirty="0"/>
            </a:br>
            <a:r>
              <a:rPr lang="en-US" sz="1050" b="1" dirty="0"/>
              <a:t>Focus</a:t>
            </a:r>
            <a:r>
              <a:rPr lang="en-US" sz="1050" dirty="0"/>
              <a:t>: CNNs, RNNs, feedforward networks</a:t>
            </a:r>
            <a:br>
              <a:rPr lang="en-US" sz="1050" dirty="0"/>
            </a:br>
            <a:r>
              <a:rPr lang="en-US" sz="1050" b="1" dirty="0"/>
              <a:t>Key Learning</a:t>
            </a:r>
            <a:r>
              <a:rPr lang="en-US" sz="1050" dirty="0"/>
              <a:t>: Layers, neurons, ReLU activation</a:t>
            </a:r>
            <a:br>
              <a:rPr lang="en-US" sz="1050" dirty="0"/>
            </a:br>
            <a:r>
              <a:rPr lang="en-US" sz="1050" b="1" dirty="0"/>
              <a:t>Resource</a:t>
            </a:r>
            <a:r>
              <a:rPr lang="en-US" sz="1050" dirty="0"/>
              <a:t>: “Neural Networks and Deep Learning” by Michael Nielsen (http://neuralnetworksanddeeplearning.com). Relevance: Explains neural architectures foundational to AI.</a:t>
            </a:r>
            <a:br>
              <a:rPr lang="en-US" sz="1050" dirty="0"/>
            </a:br>
            <a:r>
              <a:rPr lang="en-US" sz="1050" b="1" dirty="0"/>
              <a:t>Visuals</a:t>
            </a:r>
            <a:r>
              <a:rPr lang="en-US" sz="1050" dirty="0"/>
              <a:t>: Diagram of a feedforward neural network. Create in Canva or source from repository (module_2_activities/). </a:t>
            </a:r>
            <a:r>
              <a:rPr lang="en-US" sz="1050" b="1" dirty="0"/>
              <a:t>Attribution</a:t>
            </a:r>
            <a:r>
              <a:rPr lang="en-US" sz="1050" dirty="0"/>
              <a:t>: Footer: “Diagram by Grisel Barrera”.</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483079"/>
            <a:ext cx="9144000" cy="5883215"/>
          </a:xfrm>
        </p:spPr>
        <p:txBody>
          <a:bodyPr/>
          <a:lstStyle/>
          <a:p>
            <a:r>
              <a:rPr lang="en-US" sz="1800" dirty="0"/>
              <a:t>For my activity, I built a feedforward neural network in Python to classify MNIST digits, achieving 90% accuracy. Stored in module_2_activities/mnist_classifier.py, this project taught me gradient descent and backpropagation. It was a practical step toward understanding AI’s core mechanics.”</a:t>
            </a:r>
            <a:br>
              <a:rPr lang="en-US" sz="1800" dirty="0"/>
            </a:br>
            <a:r>
              <a:rPr lang="en-US" sz="1800" b="1" dirty="0"/>
              <a:t>Content</a:t>
            </a:r>
            <a:r>
              <a:rPr lang="en-US" sz="1800" dirty="0"/>
              <a:t>:</a:t>
            </a:r>
            <a:br>
              <a:rPr lang="en-US" sz="1800" dirty="0"/>
            </a:br>
            <a:r>
              <a:rPr lang="en-US" sz="1800" b="1" dirty="0"/>
              <a:t>Activity</a:t>
            </a:r>
            <a:r>
              <a:rPr lang="en-US" sz="1800" dirty="0"/>
              <a:t>: Built MNIST digit classifier</a:t>
            </a:r>
            <a:br>
              <a:rPr lang="en-US" sz="1800" dirty="0"/>
            </a:br>
            <a:r>
              <a:rPr lang="en-US" sz="1800" b="1" dirty="0"/>
              <a:t>Outcome</a:t>
            </a:r>
            <a:r>
              <a:rPr lang="en-US" sz="1800" dirty="0"/>
              <a:t>: 90% accuracy using Python, TensorFlow</a:t>
            </a:r>
            <a:br>
              <a:rPr lang="en-US" sz="1800" dirty="0"/>
            </a:br>
            <a:r>
              <a:rPr lang="en-US" sz="1800" b="1" dirty="0"/>
              <a:t>Portfolio</a:t>
            </a:r>
            <a:r>
              <a:rPr lang="en-US" sz="1800" dirty="0"/>
              <a:t>: module_2_activities/mnist_classifier.py</a:t>
            </a:r>
            <a:br>
              <a:rPr lang="en-US" sz="1800" dirty="0"/>
            </a:br>
            <a:r>
              <a:rPr lang="en-US" sz="1800" b="1" dirty="0"/>
              <a:t>Visuals</a:t>
            </a:r>
            <a:r>
              <a:rPr lang="en-US" sz="1800" dirty="0"/>
              <a:t>: Graph of training vs. test loss.</a:t>
            </a:r>
            <a:br>
              <a:rPr lang="en-US" sz="1800" dirty="0"/>
            </a:br>
            <a:endParaRPr lang="en-US" sz="1800" dirty="0"/>
          </a:p>
        </p:txBody>
      </p:sp>
    </p:spTree>
    <p:extLst>
      <p:ext uri="{BB962C8B-B14F-4D97-AF65-F5344CB8AC3E}">
        <p14:creationId xmlns:p14="http://schemas.microsoft.com/office/powerpoint/2010/main" val="467869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599" y="761999"/>
            <a:ext cx="6080759" cy="5449019"/>
          </a:xfrm>
          <a:noFill/>
        </p:spPr>
        <p:txBody>
          <a:bodyPr>
            <a:noAutofit/>
          </a:bodyPr>
          <a:lstStyle/>
          <a:p>
            <a:r>
              <a:rPr lang="en-US" dirty="0"/>
              <a:t>"</a:t>
            </a:r>
            <a:r>
              <a:rPr lang="en-US" sz="2400" dirty="0"/>
              <a:t>type": "line",  "data": {    "labels": ["Epoch 1", "Epoch 2", "Epoch 3", "Epoch 4", "Epoch 5"],    "datasets": [      {        "label": "Training Loss",        "data": [0.5, 0.3, 0.2, 0.15, 0.1],        "</a:t>
            </a:r>
            <a:r>
              <a:rPr lang="en-US" sz="2400" dirty="0" err="1"/>
              <a:t>borderColor</a:t>
            </a:r>
            <a:r>
              <a:rPr lang="en-US" sz="2400" dirty="0"/>
              <a:t>": "#36A2EB",        "fill": false      },      {        "label": "Test Loss",        "data": [0.6, 0.4, 0.25, 0.2, 0.15],        "</a:t>
            </a:r>
            <a:r>
              <a:rPr lang="en-US" sz="2400" dirty="0" err="1"/>
              <a:t>borderColor</a:t>
            </a:r>
            <a:r>
              <a:rPr lang="en-US" sz="2400" dirty="0"/>
              <a:t>": "#FF6384",        "fill": false      }    ]  },  "options": {    "scales": { "y": { "</a:t>
            </a:r>
            <a:r>
              <a:rPr lang="en-US" sz="2400" dirty="0" err="1"/>
              <a:t>beginAtZero</a:t>
            </a:r>
            <a:r>
              <a:rPr lang="en-US" sz="2400" dirty="0"/>
              <a:t>": true } }  }</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4" name="Subtitle 3">
            <a:extLst>
              <a:ext uri="{FF2B5EF4-FFF2-40B4-BE49-F238E27FC236}">
                <a16:creationId xmlns:a16="http://schemas.microsoft.com/office/drawing/2014/main" id="{76D0DB12-B5FD-A0C0-634F-E72576F5A690}"/>
              </a:ext>
            </a:extLst>
          </p:cNvPr>
          <p:cNvSpPr>
            <a:spLocks noGrp="1"/>
          </p:cNvSpPr>
          <p:nvPr>
            <p:ph type="subTitle" idx="1"/>
          </p:nvPr>
        </p:nvSpPr>
        <p:spPr>
          <a:xfrm>
            <a:off x="1117600" y="4145280"/>
            <a:ext cx="45719" cy="301625"/>
          </a:xfrm>
        </p:spPr>
        <p:txBody>
          <a:bodyPr>
            <a:normAutofit fontScale="70000" lnSpcReduction="20000"/>
          </a:bodyPr>
          <a:lstStyle/>
          <a:p>
            <a:endParaRPr lang="en-US" dirty="0"/>
          </a:p>
        </p:txBody>
      </p:sp>
    </p:spTree>
    <p:extLst>
      <p:ext uri="{BB962C8B-B14F-4D97-AF65-F5344CB8AC3E}">
        <p14:creationId xmlns:p14="http://schemas.microsoft.com/office/powerpoint/2010/main" val="3930438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A75BDAE-CECC-87CF-57F8-2074EF56882F}"/>
              </a:ext>
            </a:extLst>
          </p:cNvPr>
          <p:cNvSpPr>
            <a:spLocks noGrp="1"/>
          </p:cNvSpPr>
          <p:nvPr>
            <p:ph type="pic" sz="quarter" idx="10"/>
          </p:nvPr>
        </p:nvSpPr>
        <p:spPr>
          <a:xfrm>
            <a:off x="12166926" y="6834505"/>
            <a:ext cx="45719" cy="45719"/>
          </a:xfrm>
          <a:prstGeom prst="parallelogram">
            <a:avLst>
              <a:gd name="adj" fmla="val 24149"/>
            </a:avLst>
          </a:prstGeom>
        </p:spPr>
        <p:txBody>
          <a:bodyPr>
            <a:normAutofit fontScale="25000" lnSpcReduction="20000"/>
          </a:bodyPr>
          <a:lstStyle/>
          <a:p>
            <a:endParaRPr lang="en-US" dirty="0"/>
          </a:p>
        </p:txBody>
      </p:sp>
      <p:sp>
        <p:nvSpPr>
          <p:cNvPr id="6" name="TextBox 5">
            <a:extLst>
              <a:ext uri="{FF2B5EF4-FFF2-40B4-BE49-F238E27FC236}">
                <a16:creationId xmlns:a16="http://schemas.microsoft.com/office/drawing/2014/main" id="{C23D43F1-3831-C825-C608-025B48BD6B6A}"/>
              </a:ext>
            </a:extLst>
          </p:cNvPr>
          <p:cNvSpPr txBox="1"/>
          <p:nvPr/>
        </p:nvSpPr>
        <p:spPr>
          <a:xfrm>
            <a:off x="548256" y="1590344"/>
            <a:ext cx="9527396" cy="3693319"/>
          </a:xfrm>
          <a:prstGeom prst="rect">
            <a:avLst/>
          </a:prstGeom>
          <a:noFill/>
        </p:spPr>
        <p:txBody>
          <a:bodyPr wrap="square">
            <a:spAutoFit/>
          </a:bodyPr>
          <a:lstStyle/>
          <a:p>
            <a:pPr rtl="0">
              <a:buNone/>
            </a:pPr>
            <a:r>
              <a:rPr lang="en-US" b="1" dirty="0"/>
              <a:t>Neural Network Zoo - Reflection</a:t>
            </a:r>
          </a:p>
          <a:p>
            <a:pPr rtl="0">
              <a:buNone/>
            </a:pPr>
            <a:br>
              <a:rPr lang="en-US" dirty="0"/>
            </a:br>
            <a:r>
              <a:rPr lang="en-US" dirty="0"/>
              <a:t>“Reflecting in module_2_reflections/, I learned that neural network complexity requires careful tuning to avoid overfitting. This module connected to my ITAA project’s NLP, where similar architectures process language. Understanding these structures was key to building effective AI systems.”</a:t>
            </a:r>
          </a:p>
          <a:p>
            <a:pPr rtl="0">
              <a:buNone/>
            </a:pPr>
            <a:r>
              <a:rPr lang="en-US" b="1" dirty="0"/>
              <a:t>Content</a:t>
            </a:r>
            <a:r>
              <a:rPr lang="en-US" dirty="0"/>
              <a:t>:</a:t>
            </a:r>
          </a:p>
          <a:p>
            <a:pPr rtl="0">
              <a:buFont typeface="Arial" panose="020B0604020202020204" pitchFamily="34" charset="0"/>
              <a:buChar char="•"/>
            </a:pPr>
            <a:r>
              <a:rPr lang="en-US" b="1" dirty="0"/>
              <a:t>Reflection</a:t>
            </a:r>
            <a:r>
              <a:rPr lang="en-US" dirty="0"/>
              <a:t>: Complexity vs. performance in neural networks</a:t>
            </a:r>
          </a:p>
          <a:p>
            <a:pPr rtl="0">
              <a:buFont typeface="Arial" panose="020B0604020202020204" pitchFamily="34" charset="0"/>
              <a:buChar char="•"/>
            </a:pPr>
            <a:r>
              <a:rPr lang="en-US" b="1" dirty="0"/>
              <a:t>Connection</a:t>
            </a:r>
            <a:r>
              <a:rPr lang="en-US" dirty="0"/>
              <a:t>: Applied to ITAA’s NLP component</a:t>
            </a:r>
          </a:p>
          <a:p>
            <a:pPr rtl="0">
              <a:buFont typeface="Arial" panose="020B0604020202020204" pitchFamily="34" charset="0"/>
              <a:buChar char="•"/>
            </a:pPr>
            <a:r>
              <a:rPr lang="en-US" b="1" dirty="0"/>
              <a:t>Portfolio</a:t>
            </a:r>
            <a:r>
              <a:rPr lang="en-US" dirty="0"/>
              <a:t>: module_2_reflections/nn_reflection.md</a:t>
            </a:r>
            <a:br>
              <a:rPr lang="en-US" dirty="0"/>
            </a:br>
            <a:r>
              <a:rPr lang="en-US" b="1" dirty="0"/>
              <a:t>Visuals</a:t>
            </a:r>
            <a:r>
              <a:rPr lang="en-US" dirty="0"/>
              <a:t>: Image of neural network layers (e.g., neurons firing). Source: </a:t>
            </a:r>
            <a:r>
              <a:rPr lang="en-US" dirty="0" err="1"/>
              <a:t>Unsplash</a:t>
            </a:r>
            <a:r>
              <a:rPr lang="en-US" dirty="0"/>
              <a:t> (“Photo by Google DeepMind on </a:t>
            </a:r>
            <a:r>
              <a:rPr lang="en-US" dirty="0" err="1"/>
              <a:t>Unsplash</a:t>
            </a:r>
            <a:r>
              <a:rPr lang="en-US" dirty="0"/>
              <a:t>”).</a:t>
            </a:r>
            <a:br>
              <a:rPr lang="en-US" dirty="0"/>
            </a:br>
            <a:r>
              <a:rPr lang="en-US" b="1" dirty="0"/>
              <a:t>Attribution</a:t>
            </a:r>
            <a:r>
              <a:rPr lang="en-US" dirty="0"/>
              <a:t>: Footer: “Image by Google DeepMind on </a:t>
            </a:r>
            <a:r>
              <a:rPr lang="en-US" dirty="0" err="1"/>
              <a:t>Unsplash</a:t>
            </a:r>
            <a:r>
              <a:rPr lang="en-US" dirty="0"/>
              <a:t>”.</a:t>
            </a:r>
          </a:p>
        </p:txBody>
      </p:sp>
    </p:spTree>
    <p:extLst>
      <p:ext uri="{BB962C8B-B14F-4D97-AF65-F5344CB8AC3E}">
        <p14:creationId xmlns:p14="http://schemas.microsoft.com/office/powerpoint/2010/main" val="4083647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759125"/>
            <a:ext cx="9144000" cy="5348377"/>
          </a:xfrm>
          <a:noFill/>
        </p:spPr>
        <p:txBody>
          <a:bodyPr/>
          <a:lstStyle/>
          <a:p>
            <a:r>
              <a:rPr lang="en-US" sz="2000" b="1" dirty="0"/>
              <a:t>Deep Learning for an 11-Year-Old - Concept</a:t>
            </a:r>
            <a:br>
              <a:rPr lang="en-US" sz="2000" b="1" dirty="0"/>
            </a:br>
            <a:br>
              <a:rPr lang="en-US" sz="2000" dirty="0"/>
            </a:br>
            <a:r>
              <a:rPr lang="en-US" sz="2000" dirty="0"/>
              <a:t>“To explain deep learning to an 11-year-old, I used a metaphor: neural networks are like a team of kids solving a puzzle, each layer learning a piece, like shapes or colors. This activity, in module_3_assignments/, simplified complex AI concepts, making them accessible and fun.”</a:t>
            </a:r>
            <a:br>
              <a:rPr lang="en-US" sz="2000" dirty="0"/>
            </a:br>
            <a:r>
              <a:rPr lang="en-US" sz="2000" b="1" dirty="0"/>
              <a:t>Content</a:t>
            </a:r>
            <a:r>
              <a:rPr lang="en-US" sz="2000" dirty="0"/>
              <a:t>:</a:t>
            </a:r>
            <a:br>
              <a:rPr lang="en-US" sz="2000" dirty="0"/>
            </a:br>
            <a:r>
              <a:rPr lang="en-US" sz="2000" b="1" dirty="0"/>
              <a:t>Activity</a:t>
            </a:r>
            <a:r>
              <a:rPr lang="en-US" sz="2000" dirty="0"/>
              <a:t>: Deep learning as puzzle-solving metaphor</a:t>
            </a:r>
            <a:br>
              <a:rPr lang="en-US" sz="2000" dirty="0"/>
            </a:br>
            <a:r>
              <a:rPr lang="en-US" sz="2000" b="1" dirty="0"/>
              <a:t>Key Learning</a:t>
            </a:r>
            <a:r>
              <a:rPr lang="en-US" sz="2000" dirty="0"/>
              <a:t>: Simplifying AI for young audiences</a:t>
            </a:r>
            <a:br>
              <a:rPr lang="en-US" sz="2000" dirty="0"/>
            </a:br>
            <a:r>
              <a:rPr lang="en-US" sz="2000" b="1" dirty="0"/>
              <a:t>Portfolio</a:t>
            </a:r>
            <a:r>
              <a:rPr lang="en-US" sz="2000" dirty="0"/>
              <a:t>: module_3_assignments/kids_deep_learning.py</a:t>
            </a:r>
            <a:br>
              <a:rPr lang="en-US" sz="2000" dirty="0"/>
            </a:br>
            <a:r>
              <a:rPr lang="en-US" sz="2000" b="1" dirty="0"/>
              <a:t>Visuals</a:t>
            </a:r>
            <a:r>
              <a:rPr lang="en-US" sz="2000" dirty="0"/>
              <a:t>: Illustration of kids solving a puzzle. Create in Canva or source from </a:t>
            </a:r>
            <a:r>
              <a:rPr lang="en-US" sz="2000" dirty="0" err="1"/>
              <a:t>Unsplash</a:t>
            </a:r>
            <a:r>
              <a:rPr lang="en-US" sz="2000" dirty="0"/>
              <a:t> (search “puzzle”).</a:t>
            </a:r>
            <a:br>
              <a:rPr lang="en-US" sz="2000" dirty="0"/>
            </a:br>
            <a:r>
              <a:rPr lang="en-US" sz="2000" b="1" dirty="0"/>
              <a:t>Attribution</a:t>
            </a:r>
            <a:r>
              <a:rPr lang="en-US" sz="2000" dirty="0"/>
              <a:t>: Footer: “Image by [</a:t>
            </a:r>
            <a:r>
              <a:rPr lang="en-US" sz="2000" dirty="0" err="1"/>
              <a:t>Unsplash</a:t>
            </a:r>
            <a:r>
              <a:rPr lang="en-US" sz="2000" dirty="0"/>
              <a:t> Author] on </a:t>
            </a:r>
            <a:r>
              <a:rPr lang="en-US" sz="2000" dirty="0" err="1"/>
              <a:t>Unsplash</a:t>
            </a:r>
            <a:r>
              <a:rPr lang="en-US" sz="1600" dirty="0"/>
              <a:t>”.</a:t>
            </a:r>
            <a:br>
              <a:rPr lang="en-US" dirty="0"/>
            </a:br>
            <a:endParaRPr lang="en-US" dirty="0"/>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3835198"/>
            <a:ext cx="45719" cy="98447"/>
          </a:xfrm>
        </p:spPr>
        <p:txBody>
          <a:bodyPr>
            <a:normAutofit fontScale="25000" lnSpcReduction="20000"/>
          </a:bodyPr>
          <a:lstStyle/>
          <a:p>
            <a:r>
              <a:rPr lang="en-US" dirty="0"/>
              <a:t>ENHANCING YOUR PRESENATION</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1131498" y="365760"/>
            <a:ext cx="10268021" cy="5699593"/>
          </a:xfrm>
          <a:noFill/>
        </p:spPr>
        <p:txBody>
          <a:bodyPr>
            <a:normAutofit/>
          </a:bodyPr>
          <a:lstStyle/>
          <a:p>
            <a:r>
              <a:rPr lang="en-US" sz="2400" b="1" dirty="0"/>
              <a:t>Deep Learning for an 11-Year-Old - Activity</a:t>
            </a:r>
          </a:p>
          <a:p>
            <a:br>
              <a:rPr lang="en-US" sz="2400" dirty="0"/>
            </a:br>
            <a:r>
              <a:rPr lang="en-US" sz="2400" dirty="0"/>
              <a:t>“I created a Python script to demonstrate how neurons learn patterns, visualized using TensorFlow’s Neural Network Playground. This tool, linked in my portfolio, showed a network classifying simple shapes, making deep learning tangible. It reinforced my ability to communicate technical ideas clearly.”</a:t>
            </a:r>
          </a:p>
          <a:p>
            <a:r>
              <a:rPr lang="en-US" sz="2400" b="1" dirty="0"/>
              <a:t>Content</a:t>
            </a:r>
            <a:r>
              <a:rPr lang="en-US" sz="2400" dirty="0"/>
              <a:t>:</a:t>
            </a:r>
          </a:p>
          <a:p>
            <a:r>
              <a:rPr lang="en-US" sz="2400" b="1" dirty="0"/>
              <a:t>Activity</a:t>
            </a:r>
            <a:r>
              <a:rPr lang="en-US" sz="2400" dirty="0"/>
              <a:t>: Python script for pattern recognition</a:t>
            </a:r>
          </a:p>
          <a:p>
            <a:r>
              <a:rPr lang="en-US" sz="2400" b="1" dirty="0"/>
              <a:t>Resource</a:t>
            </a:r>
            <a:r>
              <a:rPr lang="en-US" sz="2400" dirty="0"/>
              <a:t>: TensorFlow Neural Network Playground (https://playground.tensorflow.org). Relevance: Visualizes neural network learning for beginners.</a:t>
            </a:r>
          </a:p>
          <a:p>
            <a:r>
              <a:rPr lang="en-US" sz="2400" b="1" dirty="0"/>
              <a:t>Portfolio</a:t>
            </a:r>
            <a:r>
              <a:rPr lang="en-US" sz="2400" dirty="0"/>
              <a:t>: module_3_assignments/kids_deep_learning.py</a:t>
            </a:r>
            <a:br>
              <a:rPr lang="en-US" sz="2400" dirty="0"/>
            </a:br>
            <a:r>
              <a:rPr lang="en-US" sz="2400" b="1" dirty="0"/>
              <a:t>Visuals</a:t>
            </a:r>
            <a:r>
              <a:rPr lang="en-US" sz="2400" dirty="0"/>
              <a:t>: Screenshot of TensorFlow Playground showing a neural network.</a:t>
            </a:r>
            <a:br>
              <a:rPr lang="en-US" sz="2400" dirty="0"/>
            </a:br>
            <a:r>
              <a:rPr lang="en-US" sz="2400" b="1" dirty="0"/>
              <a:t>Attribution</a:t>
            </a:r>
            <a:r>
              <a:rPr lang="en-US" sz="2400" dirty="0"/>
              <a:t>: Footer: “Screenshot from TensorFlow Neural Network Playground”.</a:t>
            </a:r>
          </a:p>
          <a:p>
            <a:endParaRPr lang="en-US"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flipV="1">
            <a:off x="11308081" y="6161969"/>
            <a:ext cx="45719" cy="45719"/>
          </a:xfrm>
          <a:noFill/>
        </p:spPr>
        <p:txBody>
          <a:bodyPr>
            <a:normAutofit fontScale="25000" lnSpcReduction="20000"/>
          </a:bodyPr>
          <a:lstStyle/>
          <a:p>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792481" y="210484"/>
            <a:ext cx="10515600" cy="5905765"/>
          </a:xfrm>
          <a:noFill/>
        </p:spPr>
        <p:txBody>
          <a:bodyPr anchor="ctr"/>
          <a:lstStyle/>
          <a:p>
            <a:r>
              <a:rPr lang="en-US" sz="2400" b="1" dirty="0"/>
              <a:t>Deep Learning for an 11-Year-Old - Reflection</a:t>
            </a:r>
            <a:br>
              <a:rPr lang="en-US" sz="2400" b="1" dirty="0"/>
            </a:br>
            <a:br>
              <a:rPr lang="en-US" sz="2400" dirty="0"/>
            </a:br>
            <a:r>
              <a:rPr lang="en-US" sz="2400" dirty="0"/>
              <a:t>“Reflecting in module_3_reflections/, I realized simplifying AI concepts strengthens understanding for all audiences, a skill I applied to my ITAA project’s user interface. This activity taught me to prioritize clarity and engagement, ensuring AI is accessible to non-experts.”</a:t>
            </a:r>
            <a:br>
              <a:rPr lang="en-US" sz="2400" dirty="0"/>
            </a:br>
            <a:r>
              <a:rPr lang="en-US" sz="2400" b="1" dirty="0"/>
              <a:t>Content</a:t>
            </a:r>
            <a:r>
              <a:rPr lang="en-US" sz="2400" dirty="0"/>
              <a:t>:</a:t>
            </a:r>
            <a:br>
              <a:rPr lang="en-US" sz="2400" dirty="0"/>
            </a:br>
            <a:r>
              <a:rPr lang="en-US" sz="2400" b="1" dirty="0"/>
              <a:t>Reflection</a:t>
            </a:r>
            <a:r>
              <a:rPr lang="en-US" sz="2400" dirty="0"/>
              <a:t>: Importance of clear AI communication</a:t>
            </a:r>
            <a:br>
              <a:rPr lang="en-US" sz="2400" dirty="0"/>
            </a:br>
            <a:r>
              <a:rPr lang="en-US" sz="2400" b="1" dirty="0"/>
              <a:t>Connection</a:t>
            </a:r>
            <a:r>
              <a:rPr lang="en-US" sz="2400" dirty="0"/>
              <a:t>: Applied to ITAA’s user-friendly design</a:t>
            </a:r>
            <a:br>
              <a:rPr lang="en-US" sz="2400" dirty="0"/>
            </a:br>
            <a:r>
              <a:rPr lang="en-US" sz="2400" b="1" dirty="0"/>
              <a:t>Portfolio</a:t>
            </a:r>
            <a:r>
              <a:rPr lang="en-US" sz="2400" dirty="0"/>
              <a:t>: module_3_reflections/kids_dl_reflection.md</a:t>
            </a:r>
            <a:br>
              <a:rPr lang="en-US" sz="2400" dirty="0"/>
            </a:br>
            <a:r>
              <a:rPr lang="en-US" sz="2400" b="1" dirty="0"/>
              <a:t>Visuals</a:t>
            </a:r>
            <a:r>
              <a:rPr lang="en-US" sz="2400" dirty="0"/>
              <a:t>: Word cloud of key terms (e.g., “neurons”, “learning”, “simplicity”). Create using Python’s </a:t>
            </a:r>
            <a:r>
              <a:rPr lang="en-US" sz="2400" dirty="0" err="1"/>
              <a:t>WordCloud</a:t>
            </a:r>
            <a:r>
              <a:rPr lang="en-US" sz="2400" dirty="0"/>
              <a:t> or online tool.</a:t>
            </a:r>
            <a:br>
              <a:rPr lang="en-US" sz="2400" dirty="0"/>
            </a:br>
            <a:r>
              <a:rPr lang="en-US" sz="2400" b="1" dirty="0"/>
              <a:t>Attribution</a:t>
            </a:r>
            <a:r>
              <a:rPr lang="en-US" sz="2400" dirty="0"/>
              <a:t>: Footer: “Word cloud by Grisel Barrera”.</a:t>
            </a:r>
            <a:br>
              <a:rPr lang="en-US" dirty="0"/>
            </a:b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flipH="1">
            <a:off x="792481" y="6116251"/>
            <a:ext cx="45719" cy="45719"/>
          </a:xfrm>
        </p:spPr>
        <p:txBody>
          <a:bodyPr>
            <a:normAutofit fontScale="25000" lnSpcReduction="20000"/>
          </a:bodyPr>
          <a:lstStyle/>
          <a:p>
            <a:endParaRPr lang="en-US" dirty="0"/>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11308081" y="6116250"/>
            <a:ext cx="45719" cy="45719"/>
          </a:xfrm>
          <a:noFill/>
        </p:spPr>
        <p:txBody>
          <a:bodyPr>
            <a:normAutofit fontScale="25000" lnSpcReduction="20000"/>
          </a:bodyPr>
          <a:lstStyle/>
          <a:p>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flipH="1">
            <a:off x="792482" y="448056"/>
            <a:ext cx="45719" cy="69529"/>
          </a:xfrm>
          <a:noFill/>
        </p:spPr>
        <p:txBody>
          <a:bodyPr anchor="b"/>
          <a:lstStyle/>
          <a:p>
            <a:endParaRPr lang="en-US"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199" y="448056"/>
            <a:ext cx="6414027" cy="5713913"/>
          </a:xfrm>
          <a:noFill/>
        </p:spPr>
        <p:txBody>
          <a:bodyPr vert="horz" lIns="91440" tIns="45720" rIns="91440" bIns="45720" rtlCol="0" anchor="t">
            <a:normAutofit/>
          </a:bodyPr>
          <a:lstStyle/>
          <a:p>
            <a:r>
              <a:rPr lang="en-US" sz="2000" b="1" i="1" dirty="0"/>
              <a:t>Arrival</a:t>
            </a:r>
            <a:r>
              <a:rPr lang="en-US" sz="2000" b="1" dirty="0"/>
              <a:t> - NLP and Ethics</a:t>
            </a:r>
          </a:p>
          <a:p>
            <a:br>
              <a:rPr lang="en-US" sz="2000" dirty="0"/>
            </a:br>
            <a:r>
              <a:rPr lang="en-US" sz="2000" dirty="0"/>
              <a:t>“The movie </a:t>
            </a:r>
            <a:r>
              <a:rPr lang="en-US" sz="2000" i="1" dirty="0"/>
              <a:t>Arrival</a:t>
            </a:r>
            <a:r>
              <a:rPr lang="en-US" sz="2000" dirty="0"/>
              <a:t> inspired my exploration of NLP, as its alien language decoding mirrors AI’s language processing challenges. In module_4_reflections/, I connected this to my ITAA project’s NLP for task automation. A YouTube video on ethical NLP highlighted bias risks, shaping my approach.”</a:t>
            </a:r>
          </a:p>
          <a:p>
            <a:r>
              <a:rPr lang="en-US" sz="2000" b="1" dirty="0"/>
              <a:t>Content</a:t>
            </a:r>
            <a:r>
              <a:rPr lang="en-US" sz="2000" dirty="0"/>
              <a:t>:</a:t>
            </a:r>
          </a:p>
          <a:p>
            <a:r>
              <a:rPr lang="en-US" sz="2000" b="1" dirty="0"/>
              <a:t>Reflection</a:t>
            </a:r>
            <a:r>
              <a:rPr lang="en-US" sz="2000" dirty="0"/>
              <a:t>: </a:t>
            </a:r>
            <a:r>
              <a:rPr lang="en-US" sz="2000" i="1" dirty="0"/>
              <a:t>Arrival</a:t>
            </a:r>
            <a:r>
              <a:rPr lang="en-US" sz="2000" dirty="0"/>
              <a:t>’s language decoding vs. ITAA’s NLP</a:t>
            </a:r>
          </a:p>
          <a:p>
            <a:r>
              <a:rPr lang="en-US" sz="2000" b="1" dirty="0"/>
              <a:t>Resource</a:t>
            </a:r>
            <a:r>
              <a:rPr lang="en-US" sz="2000" dirty="0"/>
              <a:t>: “Ethical NLP Challenges” (YouTube, [https://example.com/ethical-nlp-video]). Relevance: Discusses bias and transparency in NLP.</a:t>
            </a:r>
          </a:p>
          <a:p>
            <a:r>
              <a:rPr lang="en-US" sz="2000" b="1" dirty="0"/>
              <a:t>Portfolio</a:t>
            </a:r>
            <a:r>
              <a:rPr lang="en-US" sz="2000" dirty="0"/>
              <a:t>: module_4_reflections/arrival_nlp.md</a:t>
            </a:r>
            <a:br>
              <a:rPr lang="en-US" sz="2000" dirty="0"/>
            </a:br>
            <a:r>
              <a:rPr lang="en-US" sz="2000" b="1" dirty="0"/>
              <a:t>Visuals</a:t>
            </a:r>
            <a:r>
              <a:rPr lang="en-US" sz="2000" dirty="0"/>
              <a:t>: Image of </a:t>
            </a:r>
            <a:r>
              <a:rPr lang="en-US" sz="2000" i="1" dirty="0"/>
              <a:t>Arrival</a:t>
            </a:r>
            <a:r>
              <a:rPr lang="en-US" sz="2000" dirty="0"/>
              <a:t>’s alien script (public domain movie still).</a:t>
            </a:r>
            <a:br>
              <a:rPr lang="en-US" sz="2000" dirty="0"/>
            </a:br>
            <a:r>
              <a:rPr lang="en-US" sz="2000" b="1" dirty="0"/>
              <a:t>Attribution</a:t>
            </a:r>
            <a:r>
              <a:rPr lang="en-US" sz="2000" dirty="0"/>
              <a:t>: Footer: “Image from </a:t>
            </a:r>
            <a:r>
              <a:rPr lang="en-US" sz="2000" i="1" dirty="0"/>
              <a:t>Arrival</a:t>
            </a:r>
            <a:r>
              <a:rPr lang="en-US" sz="2000" dirty="0"/>
              <a:t> (public domain</a:t>
            </a:r>
            <a:r>
              <a:rPr lang="en-US" dirty="0"/>
              <a:t>)”.</a:t>
            </a:r>
          </a:p>
          <a:p>
            <a:endParaRPr lang="en-US"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{AE8737EB-C9E0-4CD9-8429-D7C6C5BE281E}TFb73f27a7-0404-48d9-96f8-0ca8d35477ec68e4afe9_win32-7b62b493978d</Template>
  <TotalTime>23</TotalTime>
  <Words>1241</Words>
  <Application>Microsoft Office PowerPoint</Application>
  <PresentationFormat>Widescreen</PresentationFormat>
  <Paragraphs>39</Paragraphs>
  <Slides>11</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Calibri</vt:lpstr>
      <vt:lpstr>Calibri Light</vt:lpstr>
      <vt:lpstr>Wingdings</vt:lpstr>
      <vt:lpstr>Custom</vt:lpstr>
      <vt:lpstr>Neural Network Zoo, Deep Learning for Kids, and Arrival Author: Grisel Barrera Course: ITAI2376 - Artificial Intelligence Applications Date: July 23, 2025 </vt:lpstr>
      <vt:lpstr> </vt:lpstr>
      <vt:lpstr>For my activity, I built a feedforward neural network in Python to classify MNIST digits, achieving 90% accuracy. Stored in module_2_activities/mnist_classifier.py, this project taught me gradient descent and backpropagation. It was a practical step toward understanding AI’s core mechanics.” Content: Activity: Built MNIST digit classifier Outcome: 90% accuracy using Python, TensorFlow Portfolio: module_2_activities/mnist_classifier.py Visuals: Graph of training vs. test loss. </vt:lpstr>
      <vt:lpstr>"type": "line",  "data": {    "labels": ["Epoch 1", "Epoch 2", "Epoch 3", "Epoch 4", "Epoch 5"],    "datasets": [      {        "label": "Training Loss",        "data": [0.5, 0.3, 0.2, 0.15, 0.1],        "borderColor": "#36A2EB",        "fill": false      },      {        "label": "Test Loss",        "data": [0.6, 0.4, 0.25, 0.2, 0.15],        "borderColor": "#FF6384",        "fill": false      }    ]  },  "options": {    "scales": { "y": { "beginAtZero": true } }  }</vt:lpstr>
      <vt:lpstr>PowerPoint Presentation</vt:lpstr>
      <vt:lpstr>Deep Learning for an 11-Year-Old - Concept  “To explain deep learning to an 11-year-old, I used a metaphor: neural networks are like a team of kids solving a puzzle, each layer learning a piece, like shapes or colors. This activity, in module_3_assignments/, simplified complex AI concepts, making them accessible and fun.” Content: Activity: Deep learning as puzzle-solving metaphor Key Learning: Simplifying AI for young audiences Portfolio: module_3_assignments/kids_deep_learning.py Visuals: Illustration of kids solving a puzzle. Create in Canva or source from Unsplash (search “puzzle”). Attribution: Footer: “Image by [Unsplash Author] on Unsplash”. </vt:lpstr>
      <vt:lpstr>PowerPoint Presentation</vt:lpstr>
      <vt:lpstr>Deep Learning for an 11-Year-Old - Reflection  “Reflecting in module_3_reflections/, I realized simplifying AI concepts strengthens understanding for all audiences, a skill I applied to my ITAA project’s user interface. This activity taught me to prioritize clarity and engagement, ensuring AI is accessible to non-experts.” Content: Reflection: Importance of clear AI communication Connection: Applied to ITAA’s user-friendly design Portfolio: module_3_reflections/kids_dl_reflection.md Visuals: Word cloud of key terms (e.g., “neurons”, “learning”, “simplicity”). Create using Python’s WordCloud or online tool. Attribution: Footer: “Word cloud by Grisel Barrera”. </vt:lpstr>
      <vt:lpstr>PowerPoint Presentation</vt:lpstr>
      <vt:lpstr>Arrival - Ethical Reflections and Conclusion  “Arrival prompted reflections on ethical AI, emphasizing transparency to avoid bias, as documented in my portfolio. My ITAA project applied these principles to ensure fair task automation. Explore my full journey at my GitHub repository, and thank you for watching!” Content: Reflection: Ethical AI design, transparency Key Takeaway: Technical and ethical AI skills from ITAI2376 Portfolio: https://github.com/yourusername/ITAI2376-Portfolio Contact: Grisel Barrera ([email@example.com]) Visuals: QR code to GitHub, AI-themed background. Create QR at https://www.qrcode-monkey.com. Attribution: Footer: “Image by Google DeepMind on Unsplash, QR code by Grisel Barrera”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Grisel Barrera</dc:creator>
  <cp:lastModifiedBy>Grisel Barrera</cp:lastModifiedBy>
  <cp:revision>1</cp:revision>
  <dcterms:created xsi:type="dcterms:W3CDTF">2025-07-24T04:08:13Z</dcterms:created>
  <dcterms:modified xsi:type="dcterms:W3CDTF">2025-07-24T04:31:59Z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